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60" r:id="rId4"/>
    <p:sldId id="262" r:id="rId5"/>
    <p:sldId id="263" r:id="rId6"/>
    <p:sldId id="264" r:id="rId7"/>
    <p:sldId id="266" r:id="rId8"/>
    <p:sldId id="267" r:id="rId9"/>
    <p:sldId id="270" r:id="rId10"/>
    <p:sldId id="271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33FB03-CD87-492C-A4E7-8FFDDCF4FB94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94476D-F7DF-4262-AD94-DD466A5DCBE3}">
      <dgm:prSet/>
      <dgm:spPr/>
      <dgm:t>
        <a:bodyPr/>
        <a:lstStyle/>
        <a:p>
          <a:pPr rtl="0"/>
          <a:r>
            <a:rPr lang="ru-RU" dirty="0" smtClean="0"/>
            <a:t>Внимательно следите за калорийностью продуктов и массой тела. </a:t>
          </a:r>
          <a:endParaRPr lang="ru-RU" dirty="0"/>
        </a:p>
      </dgm:t>
    </dgm:pt>
    <dgm:pt modelId="{49F85E5F-ACB2-4A8B-B14F-1A3424C991E9}" type="parTrans" cxnId="{5F15F7FA-ED1E-4B2B-ADC8-3C8DECC50E36}">
      <dgm:prSet/>
      <dgm:spPr/>
      <dgm:t>
        <a:bodyPr/>
        <a:lstStyle/>
        <a:p>
          <a:endParaRPr lang="ru-RU"/>
        </a:p>
      </dgm:t>
    </dgm:pt>
    <dgm:pt modelId="{2E860136-D9F4-428B-9E65-42311E2161C5}" type="sibTrans" cxnId="{5F15F7FA-ED1E-4B2B-ADC8-3C8DECC50E36}">
      <dgm:prSet/>
      <dgm:spPr/>
      <dgm:t>
        <a:bodyPr/>
        <a:lstStyle/>
        <a:p>
          <a:endParaRPr lang="ru-RU" dirty="0"/>
        </a:p>
      </dgm:t>
    </dgm:pt>
    <dgm:pt modelId="{C48EC86A-3C66-49C1-A5AB-AFC2A75EF488}">
      <dgm:prSet/>
      <dgm:spPr/>
      <dgm:t>
        <a:bodyPr/>
        <a:lstStyle/>
        <a:p>
          <a:pPr rtl="0"/>
          <a:r>
            <a:rPr lang="ru-RU" dirty="0" smtClean="0"/>
            <a:t>Ограничивайте получение энергии из жиров. Насыщенные жиры (животные, твердые растительные жиры) — должны составлять до 1/3 потребляемых жиров, </a:t>
          </a:r>
          <a:endParaRPr lang="ru-RU" dirty="0"/>
        </a:p>
      </dgm:t>
    </dgm:pt>
    <dgm:pt modelId="{414C1F8E-B21F-4470-B574-9D267314C65C}" type="parTrans" cxnId="{F3307098-D46D-44E4-85F2-9DF86472BDFB}">
      <dgm:prSet/>
      <dgm:spPr/>
      <dgm:t>
        <a:bodyPr/>
        <a:lstStyle/>
        <a:p>
          <a:endParaRPr lang="ru-RU"/>
        </a:p>
      </dgm:t>
    </dgm:pt>
    <dgm:pt modelId="{1459A332-73E8-4F21-A18B-65A449E0FA89}" type="sibTrans" cxnId="{F3307098-D46D-44E4-85F2-9DF86472BDFB}">
      <dgm:prSet/>
      <dgm:spPr/>
      <dgm:t>
        <a:bodyPr/>
        <a:lstStyle/>
        <a:p>
          <a:endParaRPr lang="ru-RU"/>
        </a:p>
      </dgm:t>
    </dgm:pt>
    <dgm:pt modelId="{FB085F6B-8119-4FE9-9442-500BEA023D7B}">
      <dgm:prSet/>
      <dgm:spPr/>
      <dgm:t>
        <a:bodyPr/>
        <a:lstStyle/>
        <a:p>
          <a:pPr rtl="0"/>
          <a:r>
            <a:rPr lang="ru-RU" dirty="0" smtClean="0"/>
            <a:t>Стремитесь к увеличению доли </a:t>
          </a:r>
          <a:r>
            <a:rPr lang="ru-RU" dirty="0" smtClean="0">
              <a:effectLst>
                <a:outerShdw blurRad="50800" dist="50800" dir="5400000" algn="ctr" rotWithShape="0">
                  <a:srgbClr val="000000">
                    <a:alpha val="56000"/>
                  </a:srgbClr>
                </a:outerShdw>
              </a:effectLst>
            </a:rPr>
            <a:t>фруктов</a:t>
          </a:r>
          <a:r>
            <a:rPr lang="ru-RU" dirty="0" smtClean="0"/>
            <a:t>, овощей, цельных зёрен, бобовых и орехов в ежедневном рационе. </a:t>
          </a:r>
          <a:endParaRPr lang="ru-RU" dirty="0"/>
        </a:p>
      </dgm:t>
    </dgm:pt>
    <dgm:pt modelId="{2EF5E8C5-0BFC-4CD7-A819-BC412C14D4E0}" type="parTrans" cxnId="{A061A62B-A73A-4366-B798-27321E885180}">
      <dgm:prSet/>
      <dgm:spPr/>
      <dgm:t>
        <a:bodyPr/>
        <a:lstStyle/>
        <a:p>
          <a:endParaRPr lang="ru-RU"/>
        </a:p>
      </dgm:t>
    </dgm:pt>
    <dgm:pt modelId="{3362C445-1DA1-425E-AE39-40AD3C9A7F12}" type="sibTrans" cxnId="{A061A62B-A73A-4366-B798-27321E885180}">
      <dgm:prSet/>
      <dgm:spPr/>
      <dgm:t>
        <a:bodyPr/>
        <a:lstStyle/>
        <a:p>
          <a:endParaRPr lang="ru-RU"/>
        </a:p>
      </dgm:t>
    </dgm:pt>
    <dgm:pt modelId="{177F8EC2-8706-42AA-88D2-46C7343896E8}">
      <dgm:prSet/>
      <dgm:spPr/>
      <dgm:t>
        <a:bodyPr/>
        <a:lstStyle/>
        <a:p>
          <a:pPr rtl="0"/>
          <a:r>
            <a:rPr lang="ru-RU" dirty="0" smtClean="0"/>
            <a:t>Примерно треть хлеба, круп, муки в рационе должны составлять продукты, обогащенные микронутриентами.</a:t>
          </a:r>
          <a:endParaRPr lang="ru-RU" dirty="0"/>
        </a:p>
      </dgm:t>
    </dgm:pt>
    <dgm:pt modelId="{AE6A6B44-8AA3-4A68-8C19-8DB8133C40CC}" type="parTrans" cxnId="{1CFA53C9-72D0-4371-B3EE-D4CB2EBAE06A}">
      <dgm:prSet/>
      <dgm:spPr/>
      <dgm:t>
        <a:bodyPr/>
        <a:lstStyle/>
        <a:p>
          <a:endParaRPr lang="ru-RU"/>
        </a:p>
      </dgm:t>
    </dgm:pt>
    <dgm:pt modelId="{E2C7AA5A-ACC8-476E-9AED-7BDC72BFCE5B}" type="sibTrans" cxnId="{1CFA53C9-72D0-4371-B3EE-D4CB2EBAE06A}">
      <dgm:prSet/>
      <dgm:spPr/>
      <dgm:t>
        <a:bodyPr/>
        <a:lstStyle/>
        <a:p>
          <a:endParaRPr lang="ru-RU"/>
        </a:p>
      </dgm:t>
    </dgm:pt>
    <dgm:pt modelId="{1585692B-553C-4F28-ABFE-88A230527B44}">
      <dgm:prSet/>
      <dgm:spPr/>
      <dgm:t>
        <a:bodyPr/>
        <a:lstStyle/>
        <a:p>
          <a:pPr rtl="0"/>
          <a:r>
            <a:rPr lang="ru-RU" dirty="0" smtClean="0"/>
            <a:t>Ограничивайте употребление простых углеводов (сахара, меда, сладких газированных напитков) — не более 30-40 г в сутки.</a:t>
          </a:r>
          <a:endParaRPr lang="ru-RU" dirty="0"/>
        </a:p>
      </dgm:t>
    </dgm:pt>
    <dgm:pt modelId="{280C894F-E065-4E90-85A1-91AE4566B4F8}" type="parTrans" cxnId="{FD99F59E-DE7C-4A8C-B78A-889200686B5B}">
      <dgm:prSet/>
      <dgm:spPr/>
      <dgm:t>
        <a:bodyPr/>
        <a:lstStyle/>
        <a:p>
          <a:endParaRPr lang="ru-RU"/>
        </a:p>
      </dgm:t>
    </dgm:pt>
    <dgm:pt modelId="{B9011D3D-A594-46A7-BA3D-579A9FD306A0}" type="sibTrans" cxnId="{FD99F59E-DE7C-4A8C-B78A-889200686B5B}">
      <dgm:prSet/>
      <dgm:spPr/>
      <dgm:t>
        <a:bodyPr/>
        <a:lstStyle/>
        <a:p>
          <a:endParaRPr lang="ru-RU"/>
        </a:p>
      </dgm:t>
    </dgm:pt>
    <dgm:pt modelId="{4F86CE34-299D-4B42-AF40-7CC939D8DAAE}">
      <dgm:prSet/>
      <dgm:spPr/>
      <dgm:t>
        <a:bodyPr/>
        <a:lstStyle/>
        <a:p>
          <a:pPr rtl="0"/>
          <a:r>
            <a:rPr lang="ru-RU" dirty="0" smtClean="0"/>
            <a:t>Ограничивайте употребление поваренной соли и употребляйте только йодированную соль.</a:t>
          </a:r>
          <a:endParaRPr lang="ru-RU" dirty="0"/>
        </a:p>
      </dgm:t>
    </dgm:pt>
    <dgm:pt modelId="{200B038B-91B0-4A3A-811F-2FE116A58580}" type="parTrans" cxnId="{45B81BC5-7FD7-4324-8D58-CE60209696E5}">
      <dgm:prSet/>
      <dgm:spPr/>
      <dgm:t>
        <a:bodyPr/>
        <a:lstStyle/>
        <a:p>
          <a:endParaRPr lang="ru-RU"/>
        </a:p>
      </dgm:t>
    </dgm:pt>
    <dgm:pt modelId="{621ECC83-230F-43FD-8AAD-0D8EEE52F864}" type="sibTrans" cxnId="{45B81BC5-7FD7-4324-8D58-CE60209696E5}">
      <dgm:prSet/>
      <dgm:spPr/>
      <dgm:t>
        <a:bodyPr/>
        <a:lstStyle/>
        <a:p>
          <a:endParaRPr lang="ru-RU"/>
        </a:p>
      </dgm:t>
    </dgm:pt>
    <dgm:pt modelId="{9CAED917-33DD-4E5E-8F51-CC51BD44B3F7}" type="pres">
      <dgm:prSet presAssocID="{4033FB03-CD87-492C-A4E7-8FFDDCF4FB9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B07720-F844-4C5D-A0BA-E9C02B147852}" type="pres">
      <dgm:prSet presAssocID="{8294476D-F7DF-4262-AD94-DD466A5DCBE3}" presName="node" presStyleLbl="node1" presStyleIdx="0" presStyleCnt="6" custScaleX="168468" custRadScaleRad="100165" custRadScaleInc="-62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3E0D83-BE81-4C65-B824-AB26B5924D82}" type="pres">
      <dgm:prSet presAssocID="{2E860136-D9F4-428B-9E65-42311E2161C5}" presName="sibTrans" presStyleLbl="sibTrans2D1" presStyleIdx="0" presStyleCnt="6" custAng="27311" custFlipHor="1" custScaleX="158075" custScaleY="99361" custLinFactX="-47466" custLinFactY="91768" custLinFactNeighborX="-100000" custLinFactNeighborY="100000"/>
      <dgm:spPr/>
      <dgm:t>
        <a:bodyPr/>
        <a:lstStyle/>
        <a:p>
          <a:endParaRPr lang="ru-RU"/>
        </a:p>
      </dgm:t>
    </dgm:pt>
    <dgm:pt modelId="{9696C1DD-BA41-475A-B6F5-3DD94D64F56F}" type="pres">
      <dgm:prSet presAssocID="{2E860136-D9F4-428B-9E65-42311E2161C5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CFE39894-3094-4D54-951F-3676DE4AB1D4}" type="pres">
      <dgm:prSet presAssocID="{C48EC86A-3C66-49C1-A5AB-AFC2A75EF488}" presName="node" presStyleLbl="node1" presStyleIdx="1" presStyleCnt="6" custScaleX="159350" custRadScaleRad="113955" custRadScaleInc="36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A31C25-86DF-4EB5-8E87-5E6C8D8AE590}" type="pres">
      <dgm:prSet presAssocID="{1459A332-73E8-4F21-A18B-65A449E0FA89}" presName="sibTrans" presStyleLbl="sibTrans2D1" presStyleIdx="1" presStyleCnt="6" custLinFactX="-400000" custLinFactY="-100000" custLinFactNeighborX="-498685" custLinFactNeighborY="-101397"/>
      <dgm:spPr/>
      <dgm:t>
        <a:bodyPr/>
        <a:lstStyle/>
        <a:p>
          <a:endParaRPr lang="ru-RU"/>
        </a:p>
      </dgm:t>
    </dgm:pt>
    <dgm:pt modelId="{733D735B-58AC-4CA4-89A1-C6DF2586C302}" type="pres">
      <dgm:prSet presAssocID="{1459A332-73E8-4F21-A18B-65A449E0FA89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34B49C4C-03C1-456B-9338-569B313FB233}" type="pres">
      <dgm:prSet presAssocID="{FB085F6B-8119-4FE9-9442-500BEA023D7B}" presName="node" presStyleLbl="node1" presStyleIdx="2" presStyleCnt="6" custScaleX="148400" custRadScaleRad="104247" custRadScaleInc="-410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3C5791-F3B6-43FA-96F9-B392AFA658AF}" type="pres">
      <dgm:prSet presAssocID="{3362C445-1DA1-425E-AE39-40AD3C9A7F12}" presName="sibTrans" presStyleLbl="sibTrans2D1" presStyleIdx="2" presStyleCnt="6" custFlipHor="1" custScaleX="101087" custLinFactX="-400000" custLinFactY="-200000" custLinFactNeighborX="-477034" custLinFactNeighborY="-209994"/>
      <dgm:spPr/>
      <dgm:t>
        <a:bodyPr/>
        <a:lstStyle/>
        <a:p>
          <a:endParaRPr lang="ru-RU"/>
        </a:p>
      </dgm:t>
    </dgm:pt>
    <dgm:pt modelId="{2DD673ED-D7BF-4AF6-ACEA-2D69DC8F6CB6}" type="pres">
      <dgm:prSet presAssocID="{3362C445-1DA1-425E-AE39-40AD3C9A7F12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4E46F022-6D15-40F2-83DC-AEEEFEA74DD5}" type="pres">
      <dgm:prSet presAssocID="{177F8EC2-8706-42AA-88D2-46C7343896E8}" presName="node" presStyleLbl="node1" presStyleIdx="3" presStyleCnt="6" custScaleX="165383" custRadScaleRad="86363" custRadScaleInc="-46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D5A63B-B908-40D5-B651-1C788EA504CC}" type="pres">
      <dgm:prSet presAssocID="{E2C7AA5A-ACC8-476E-9AED-7BDC72BFCE5B}" presName="sibTrans" presStyleLbl="sibTrans2D1" presStyleIdx="3" presStyleCnt="6" custAng="3721618" custLinFactX="159748" custLinFactNeighborX="200000" custLinFactNeighborY="-68355"/>
      <dgm:spPr/>
      <dgm:t>
        <a:bodyPr/>
        <a:lstStyle/>
        <a:p>
          <a:endParaRPr lang="ru-RU"/>
        </a:p>
      </dgm:t>
    </dgm:pt>
    <dgm:pt modelId="{E91CB071-1665-44D2-A744-22F599B8DAC8}" type="pres">
      <dgm:prSet presAssocID="{E2C7AA5A-ACC8-476E-9AED-7BDC72BFCE5B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2FA14EF4-C592-4E76-B756-7E57F891E6D7}" type="pres">
      <dgm:prSet presAssocID="{1585692B-553C-4F28-ABFE-88A230527B44}" presName="node" presStyleLbl="node1" presStyleIdx="4" presStyleCnt="6" custScaleX="155648" custRadScaleRad="105659" custRadScaleInc="418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6C1B84-FB0A-4FC9-8077-5BB8FDD6CDE5}" type="pres">
      <dgm:prSet presAssocID="{B9011D3D-A594-46A7-BA3D-579A9FD306A0}" presName="sibTrans" presStyleLbl="sibTrans2D1" presStyleIdx="4" presStyleCnt="6" custAng="18024041" custLinFactX="579356" custLinFactY="36260" custLinFactNeighborX="600000" custLinFactNeighborY="100000"/>
      <dgm:spPr/>
      <dgm:t>
        <a:bodyPr/>
        <a:lstStyle/>
        <a:p>
          <a:endParaRPr lang="ru-RU"/>
        </a:p>
      </dgm:t>
    </dgm:pt>
    <dgm:pt modelId="{598AA69F-1E2F-4353-BCE2-78C77AA3AE8C}" type="pres">
      <dgm:prSet presAssocID="{B9011D3D-A594-46A7-BA3D-579A9FD306A0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A35633D3-9FF2-4BAE-BAC6-AA5221574D22}" type="pres">
      <dgm:prSet presAssocID="{4F86CE34-299D-4B42-AF40-7CC939D8DAAE}" presName="node" presStyleLbl="node1" presStyleIdx="5" presStyleCnt="6" custScaleX="158901" custRadScaleRad="118036" custRadScaleInc="-13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D47FC6-0B9B-4C3D-869A-2AE02CD71ADC}" type="pres">
      <dgm:prSet presAssocID="{621ECC83-230F-43FD-8AAD-0D8EEE52F864}" presName="sibTrans" presStyleLbl="sibTrans2D1" presStyleIdx="5" presStyleCnt="6" custScaleX="162083" custLinFactX="47706" custLinFactY="200000" custLinFactNeighborX="100000" custLinFactNeighborY="223695"/>
      <dgm:spPr/>
      <dgm:t>
        <a:bodyPr/>
        <a:lstStyle/>
        <a:p>
          <a:endParaRPr lang="ru-RU"/>
        </a:p>
      </dgm:t>
    </dgm:pt>
    <dgm:pt modelId="{01D01161-B557-4275-A136-F0AF5027F8D7}" type="pres">
      <dgm:prSet presAssocID="{621ECC83-230F-43FD-8AAD-0D8EEE52F864}" presName="connectorText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8D6266CF-F77C-456C-BF6B-8FBED003B823}" type="presOf" srcId="{621ECC83-230F-43FD-8AAD-0D8EEE52F864}" destId="{C5D47FC6-0B9B-4C3D-869A-2AE02CD71ADC}" srcOrd="0" destOrd="0" presId="urn:microsoft.com/office/officeart/2005/8/layout/cycle2"/>
    <dgm:cxn modelId="{5A46648D-9DBA-49E0-8380-107280222CEA}" type="presOf" srcId="{2E860136-D9F4-428B-9E65-42311E2161C5}" destId="{9696C1DD-BA41-475A-B6F5-3DD94D64F56F}" srcOrd="1" destOrd="0" presId="urn:microsoft.com/office/officeart/2005/8/layout/cycle2"/>
    <dgm:cxn modelId="{2FA1206C-4434-4F1C-8AAA-5A7E800D70EC}" type="presOf" srcId="{4033FB03-CD87-492C-A4E7-8FFDDCF4FB94}" destId="{9CAED917-33DD-4E5E-8F51-CC51BD44B3F7}" srcOrd="0" destOrd="0" presId="urn:microsoft.com/office/officeart/2005/8/layout/cycle2"/>
    <dgm:cxn modelId="{0EFB7A5B-010B-4E1D-A56A-2B9346E6D0E6}" type="presOf" srcId="{3362C445-1DA1-425E-AE39-40AD3C9A7F12}" destId="{C73C5791-F3B6-43FA-96F9-B392AFA658AF}" srcOrd="0" destOrd="0" presId="urn:microsoft.com/office/officeart/2005/8/layout/cycle2"/>
    <dgm:cxn modelId="{45B81BC5-7FD7-4324-8D58-CE60209696E5}" srcId="{4033FB03-CD87-492C-A4E7-8FFDDCF4FB94}" destId="{4F86CE34-299D-4B42-AF40-7CC939D8DAAE}" srcOrd="5" destOrd="0" parTransId="{200B038B-91B0-4A3A-811F-2FE116A58580}" sibTransId="{621ECC83-230F-43FD-8AAD-0D8EEE52F864}"/>
    <dgm:cxn modelId="{4D9ADDD6-ED23-407E-BD3D-BC87E8913240}" type="presOf" srcId="{B9011D3D-A594-46A7-BA3D-579A9FD306A0}" destId="{CB6C1B84-FB0A-4FC9-8077-5BB8FDD6CDE5}" srcOrd="0" destOrd="0" presId="urn:microsoft.com/office/officeart/2005/8/layout/cycle2"/>
    <dgm:cxn modelId="{4129CBB2-A096-458E-9934-9F12295D1216}" type="presOf" srcId="{1459A332-73E8-4F21-A18B-65A449E0FA89}" destId="{7EA31C25-86DF-4EB5-8E87-5E6C8D8AE590}" srcOrd="0" destOrd="0" presId="urn:microsoft.com/office/officeart/2005/8/layout/cycle2"/>
    <dgm:cxn modelId="{624F1D1A-AAA9-454E-81D5-89B3F48386E5}" type="presOf" srcId="{3362C445-1DA1-425E-AE39-40AD3C9A7F12}" destId="{2DD673ED-D7BF-4AF6-ACEA-2D69DC8F6CB6}" srcOrd="1" destOrd="0" presId="urn:microsoft.com/office/officeart/2005/8/layout/cycle2"/>
    <dgm:cxn modelId="{F3307098-D46D-44E4-85F2-9DF86472BDFB}" srcId="{4033FB03-CD87-492C-A4E7-8FFDDCF4FB94}" destId="{C48EC86A-3C66-49C1-A5AB-AFC2A75EF488}" srcOrd="1" destOrd="0" parTransId="{414C1F8E-B21F-4470-B574-9D267314C65C}" sibTransId="{1459A332-73E8-4F21-A18B-65A449E0FA89}"/>
    <dgm:cxn modelId="{1CFA53C9-72D0-4371-B3EE-D4CB2EBAE06A}" srcId="{4033FB03-CD87-492C-A4E7-8FFDDCF4FB94}" destId="{177F8EC2-8706-42AA-88D2-46C7343896E8}" srcOrd="3" destOrd="0" parTransId="{AE6A6B44-8AA3-4A68-8C19-8DB8133C40CC}" sibTransId="{E2C7AA5A-ACC8-476E-9AED-7BDC72BFCE5B}"/>
    <dgm:cxn modelId="{66FF73C9-E829-49C9-9B27-4EAFD718B9C0}" type="presOf" srcId="{B9011D3D-A594-46A7-BA3D-579A9FD306A0}" destId="{598AA69F-1E2F-4353-BCE2-78C77AA3AE8C}" srcOrd="1" destOrd="0" presId="urn:microsoft.com/office/officeart/2005/8/layout/cycle2"/>
    <dgm:cxn modelId="{6A75120A-A533-471C-A09C-790830AADB16}" type="presOf" srcId="{1585692B-553C-4F28-ABFE-88A230527B44}" destId="{2FA14EF4-C592-4E76-B756-7E57F891E6D7}" srcOrd="0" destOrd="0" presId="urn:microsoft.com/office/officeart/2005/8/layout/cycle2"/>
    <dgm:cxn modelId="{7CFDAA76-6453-412A-8284-67BFF0AD6D0B}" type="presOf" srcId="{4F86CE34-299D-4B42-AF40-7CC939D8DAAE}" destId="{A35633D3-9FF2-4BAE-BAC6-AA5221574D22}" srcOrd="0" destOrd="0" presId="urn:microsoft.com/office/officeart/2005/8/layout/cycle2"/>
    <dgm:cxn modelId="{5F15F7FA-ED1E-4B2B-ADC8-3C8DECC50E36}" srcId="{4033FB03-CD87-492C-A4E7-8FFDDCF4FB94}" destId="{8294476D-F7DF-4262-AD94-DD466A5DCBE3}" srcOrd="0" destOrd="0" parTransId="{49F85E5F-ACB2-4A8B-B14F-1A3424C991E9}" sibTransId="{2E860136-D9F4-428B-9E65-42311E2161C5}"/>
    <dgm:cxn modelId="{270ACAD6-6182-4161-BF3D-D46B4724AD16}" type="presOf" srcId="{C48EC86A-3C66-49C1-A5AB-AFC2A75EF488}" destId="{CFE39894-3094-4D54-951F-3676DE4AB1D4}" srcOrd="0" destOrd="0" presId="urn:microsoft.com/office/officeart/2005/8/layout/cycle2"/>
    <dgm:cxn modelId="{7BEB1071-2568-4145-BE14-8936FE5EAD85}" type="presOf" srcId="{E2C7AA5A-ACC8-476E-9AED-7BDC72BFCE5B}" destId="{E91CB071-1665-44D2-A744-22F599B8DAC8}" srcOrd="1" destOrd="0" presId="urn:microsoft.com/office/officeart/2005/8/layout/cycle2"/>
    <dgm:cxn modelId="{FD99F59E-DE7C-4A8C-B78A-889200686B5B}" srcId="{4033FB03-CD87-492C-A4E7-8FFDDCF4FB94}" destId="{1585692B-553C-4F28-ABFE-88A230527B44}" srcOrd="4" destOrd="0" parTransId="{280C894F-E065-4E90-85A1-91AE4566B4F8}" sibTransId="{B9011D3D-A594-46A7-BA3D-579A9FD306A0}"/>
    <dgm:cxn modelId="{EBA9F486-7961-4CC5-B3EB-B7D185AE918B}" type="presOf" srcId="{621ECC83-230F-43FD-8AAD-0D8EEE52F864}" destId="{01D01161-B557-4275-A136-F0AF5027F8D7}" srcOrd="1" destOrd="0" presId="urn:microsoft.com/office/officeart/2005/8/layout/cycle2"/>
    <dgm:cxn modelId="{E1C3FB7B-9D9D-44F9-8F8C-931C8B86CE5F}" type="presOf" srcId="{177F8EC2-8706-42AA-88D2-46C7343896E8}" destId="{4E46F022-6D15-40F2-83DC-AEEEFEA74DD5}" srcOrd="0" destOrd="0" presId="urn:microsoft.com/office/officeart/2005/8/layout/cycle2"/>
    <dgm:cxn modelId="{8E99BA32-D92A-477D-9CF7-32986C636BF1}" type="presOf" srcId="{2E860136-D9F4-428B-9E65-42311E2161C5}" destId="{803E0D83-BE81-4C65-B824-AB26B5924D82}" srcOrd="0" destOrd="0" presId="urn:microsoft.com/office/officeart/2005/8/layout/cycle2"/>
    <dgm:cxn modelId="{03A4AB40-AB1C-423C-81B0-8FBB3A8A6166}" type="presOf" srcId="{8294476D-F7DF-4262-AD94-DD466A5DCBE3}" destId="{1FB07720-F844-4C5D-A0BA-E9C02B147852}" srcOrd="0" destOrd="0" presId="urn:microsoft.com/office/officeart/2005/8/layout/cycle2"/>
    <dgm:cxn modelId="{F065F0E4-A8C4-4E3A-A14C-8CF474B40CAF}" type="presOf" srcId="{1459A332-73E8-4F21-A18B-65A449E0FA89}" destId="{733D735B-58AC-4CA4-89A1-C6DF2586C302}" srcOrd="1" destOrd="0" presId="urn:microsoft.com/office/officeart/2005/8/layout/cycle2"/>
    <dgm:cxn modelId="{2EA5706C-886A-4E66-8B47-35448C263718}" type="presOf" srcId="{E2C7AA5A-ACC8-476E-9AED-7BDC72BFCE5B}" destId="{E5D5A63B-B908-40D5-B651-1C788EA504CC}" srcOrd="0" destOrd="0" presId="urn:microsoft.com/office/officeart/2005/8/layout/cycle2"/>
    <dgm:cxn modelId="{A061A62B-A73A-4366-B798-27321E885180}" srcId="{4033FB03-CD87-492C-A4E7-8FFDDCF4FB94}" destId="{FB085F6B-8119-4FE9-9442-500BEA023D7B}" srcOrd="2" destOrd="0" parTransId="{2EF5E8C5-0BFC-4CD7-A819-BC412C14D4E0}" sibTransId="{3362C445-1DA1-425E-AE39-40AD3C9A7F12}"/>
    <dgm:cxn modelId="{9C2F6A18-B622-42F8-B4E4-474F70EEEF73}" type="presOf" srcId="{FB085F6B-8119-4FE9-9442-500BEA023D7B}" destId="{34B49C4C-03C1-456B-9338-569B313FB233}" srcOrd="0" destOrd="0" presId="urn:microsoft.com/office/officeart/2005/8/layout/cycle2"/>
    <dgm:cxn modelId="{56B5EFE2-1F35-4AD3-9B41-A051B0CA852F}" type="presParOf" srcId="{9CAED917-33DD-4E5E-8F51-CC51BD44B3F7}" destId="{1FB07720-F844-4C5D-A0BA-E9C02B147852}" srcOrd="0" destOrd="0" presId="urn:microsoft.com/office/officeart/2005/8/layout/cycle2"/>
    <dgm:cxn modelId="{3662D3D9-754E-4E59-B299-8D8BCEF83D9C}" type="presParOf" srcId="{9CAED917-33DD-4E5E-8F51-CC51BD44B3F7}" destId="{803E0D83-BE81-4C65-B824-AB26B5924D82}" srcOrd="1" destOrd="0" presId="urn:microsoft.com/office/officeart/2005/8/layout/cycle2"/>
    <dgm:cxn modelId="{FA884D62-F92B-41B9-88D5-CCB4C05510E0}" type="presParOf" srcId="{803E0D83-BE81-4C65-B824-AB26B5924D82}" destId="{9696C1DD-BA41-475A-B6F5-3DD94D64F56F}" srcOrd="0" destOrd="0" presId="urn:microsoft.com/office/officeart/2005/8/layout/cycle2"/>
    <dgm:cxn modelId="{00040528-73AD-47E4-8B93-ECC123CE53E5}" type="presParOf" srcId="{9CAED917-33DD-4E5E-8F51-CC51BD44B3F7}" destId="{CFE39894-3094-4D54-951F-3676DE4AB1D4}" srcOrd="2" destOrd="0" presId="urn:microsoft.com/office/officeart/2005/8/layout/cycle2"/>
    <dgm:cxn modelId="{7553207E-6B22-4282-A87B-6CC4996EAD03}" type="presParOf" srcId="{9CAED917-33DD-4E5E-8F51-CC51BD44B3F7}" destId="{7EA31C25-86DF-4EB5-8E87-5E6C8D8AE590}" srcOrd="3" destOrd="0" presId="urn:microsoft.com/office/officeart/2005/8/layout/cycle2"/>
    <dgm:cxn modelId="{3875B569-16A9-448F-8F39-5306DF96FFAC}" type="presParOf" srcId="{7EA31C25-86DF-4EB5-8E87-5E6C8D8AE590}" destId="{733D735B-58AC-4CA4-89A1-C6DF2586C302}" srcOrd="0" destOrd="0" presId="urn:microsoft.com/office/officeart/2005/8/layout/cycle2"/>
    <dgm:cxn modelId="{82A697E2-608E-42A7-A04F-3A8C3914B094}" type="presParOf" srcId="{9CAED917-33DD-4E5E-8F51-CC51BD44B3F7}" destId="{34B49C4C-03C1-456B-9338-569B313FB233}" srcOrd="4" destOrd="0" presId="urn:microsoft.com/office/officeart/2005/8/layout/cycle2"/>
    <dgm:cxn modelId="{203D8C63-D3F3-4910-A34A-F8C86403EF53}" type="presParOf" srcId="{9CAED917-33DD-4E5E-8F51-CC51BD44B3F7}" destId="{C73C5791-F3B6-43FA-96F9-B392AFA658AF}" srcOrd="5" destOrd="0" presId="urn:microsoft.com/office/officeart/2005/8/layout/cycle2"/>
    <dgm:cxn modelId="{6346E947-E030-4CEC-AAF0-70BBEF60A94F}" type="presParOf" srcId="{C73C5791-F3B6-43FA-96F9-B392AFA658AF}" destId="{2DD673ED-D7BF-4AF6-ACEA-2D69DC8F6CB6}" srcOrd="0" destOrd="0" presId="urn:microsoft.com/office/officeart/2005/8/layout/cycle2"/>
    <dgm:cxn modelId="{838ED16B-3749-47A0-A54B-628ED10ECE31}" type="presParOf" srcId="{9CAED917-33DD-4E5E-8F51-CC51BD44B3F7}" destId="{4E46F022-6D15-40F2-83DC-AEEEFEA74DD5}" srcOrd="6" destOrd="0" presId="urn:microsoft.com/office/officeart/2005/8/layout/cycle2"/>
    <dgm:cxn modelId="{74BF507D-03A4-4E7E-B6AC-7C6901D611C4}" type="presParOf" srcId="{9CAED917-33DD-4E5E-8F51-CC51BD44B3F7}" destId="{E5D5A63B-B908-40D5-B651-1C788EA504CC}" srcOrd="7" destOrd="0" presId="urn:microsoft.com/office/officeart/2005/8/layout/cycle2"/>
    <dgm:cxn modelId="{3F2215A0-C4A4-4E48-9CCD-4EDB38B069B2}" type="presParOf" srcId="{E5D5A63B-B908-40D5-B651-1C788EA504CC}" destId="{E91CB071-1665-44D2-A744-22F599B8DAC8}" srcOrd="0" destOrd="0" presId="urn:microsoft.com/office/officeart/2005/8/layout/cycle2"/>
    <dgm:cxn modelId="{D6E1AE7F-DADC-4459-8672-153BB07CF6D9}" type="presParOf" srcId="{9CAED917-33DD-4E5E-8F51-CC51BD44B3F7}" destId="{2FA14EF4-C592-4E76-B756-7E57F891E6D7}" srcOrd="8" destOrd="0" presId="urn:microsoft.com/office/officeart/2005/8/layout/cycle2"/>
    <dgm:cxn modelId="{54973C4E-0211-412A-8FFD-D4CD3E5C4466}" type="presParOf" srcId="{9CAED917-33DD-4E5E-8F51-CC51BD44B3F7}" destId="{CB6C1B84-FB0A-4FC9-8077-5BB8FDD6CDE5}" srcOrd="9" destOrd="0" presId="urn:microsoft.com/office/officeart/2005/8/layout/cycle2"/>
    <dgm:cxn modelId="{15AB6427-7AB6-40CC-B898-EB16962D06F5}" type="presParOf" srcId="{CB6C1B84-FB0A-4FC9-8077-5BB8FDD6CDE5}" destId="{598AA69F-1E2F-4353-BCE2-78C77AA3AE8C}" srcOrd="0" destOrd="0" presId="urn:microsoft.com/office/officeart/2005/8/layout/cycle2"/>
    <dgm:cxn modelId="{BCFA1F0A-A923-4FDE-A631-16DB72B5DA7D}" type="presParOf" srcId="{9CAED917-33DD-4E5E-8F51-CC51BD44B3F7}" destId="{A35633D3-9FF2-4BAE-BAC6-AA5221574D22}" srcOrd="10" destOrd="0" presId="urn:microsoft.com/office/officeart/2005/8/layout/cycle2"/>
    <dgm:cxn modelId="{08CE5671-F0E7-4857-9CFB-70A19140BE0A}" type="presParOf" srcId="{9CAED917-33DD-4E5E-8F51-CC51BD44B3F7}" destId="{C5D47FC6-0B9B-4C3D-869A-2AE02CD71ADC}" srcOrd="11" destOrd="0" presId="urn:microsoft.com/office/officeart/2005/8/layout/cycle2"/>
    <dgm:cxn modelId="{32951029-EAF8-41C1-8646-68CD6810C675}" type="presParOf" srcId="{C5D47FC6-0B9B-4C3D-869A-2AE02CD71ADC}" destId="{01D01161-B557-4275-A136-F0AF5027F8D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1E80-C076-4082-A7FE-7E465522177D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5B7E635-B442-4EF9-B230-C1685F994A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1E80-C076-4082-A7FE-7E465522177D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7E635-B442-4EF9-B230-C1685F994A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1E80-C076-4082-A7FE-7E465522177D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7E635-B442-4EF9-B230-C1685F994A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1E80-C076-4082-A7FE-7E465522177D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5B7E635-B442-4EF9-B230-C1685F994A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1E80-C076-4082-A7FE-7E465522177D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7E635-B442-4EF9-B230-C1685F994A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1E80-C076-4082-A7FE-7E465522177D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7E635-B442-4EF9-B230-C1685F994A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1E80-C076-4082-A7FE-7E465522177D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5B7E635-B442-4EF9-B230-C1685F994A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1E80-C076-4082-A7FE-7E465522177D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7E635-B442-4EF9-B230-C1685F994A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1E80-C076-4082-A7FE-7E465522177D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7E635-B442-4EF9-B230-C1685F994A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1E80-C076-4082-A7FE-7E465522177D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7E635-B442-4EF9-B230-C1685F994A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1E80-C076-4082-A7FE-7E465522177D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7E635-B442-4EF9-B230-C1685F994A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72E1E80-C076-4082-A7FE-7E465522177D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5B7E635-B442-4EF9-B230-C1685F994A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source=wiz&amp;text=%D0%BC%D1%91%D0%B4%20%D1%84%D0%BE%D1%82%D0%BE&amp;noreask=1&amp;pos=2&amp;rpt=simage&amp;lr=48&amp;uinfo=sw-1423-sh-726-fw-1198-fh-520-pd-1&amp;img_url=http://www.s-meridian.com/woman/i/prods-honey.jpg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hyperlink" Target="http://images.yandex.ru/yandsearch?source=wiz&amp;uinfo=sw-1423-sh-726-fw-1198-fh-520-pd-1&amp;p=1&amp;text=%D1%87%D0%B5%D0%BC%20%D0%BF%D0%BE%D0%BB%D0%B5%D0%B7%D0%BD%D1%8B%20%D0%BE%D1%80%D0%B5%D1%85%D0%B8%20%D0%BA%D0%B0%D1%80%D1%82%D0%B8%D0%BD%D0%BA%D0%B8&amp;noreask=1&amp;pos=50&amp;rpt=simage&amp;lr=48&amp;img_url=http://www.ru-med.com.ua/photos/publish/1531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source=wiz&amp;text=%D0%BA%D1%83%D1%80%D0%B8%D0%BD%D1%8B%D0%B5%20%D1%8F%D0%B9%D1%86%D0%B0&amp;noreask=1&amp;pos=1&amp;rpt=simage&amp;lr=48&amp;uinfo=sw-1423-sh-726-fw-1198-fh-520-pd-1&amp;img_url=http://img0.liveinternet.ru/images/attach/c/6/91/930/91930696_images.jpg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hyperlink" Target="http://images.yandex.ru/yandsearch?p=4&amp;text=%D0%BC%D0%BE%D0%BB%D0%BE%D1%87%D0%BD%D1%8B%D0%B5%20%D0%BF%D1%80%D0%BE%D0%B4%D1%83%D0%BA%D1%82%D1%8B%20%D1%87%D0%B5%D0%BC%20%D0%BF%D0%BE%D0%BB%D0%B5%D0%B7%D0%BD%D1%8B&amp;pos=144&amp;uinfo=sw-1423-sh-726-fw-1198-fh-520-pd-1&amp;rpt=simage&amp;img_url=http://zazdorovye.ru/wp-content/uploads/2013/05/moloko-i-osteoporoz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hyperlink" Target="http://images.yandex.ru/yandsearch?source=wiz&amp;text=%D0%BA%D0%B0%D1%80%D1%82%D0%B8%D0%BD%D0%BA%D0%B8%20%D1%87%D0%B5%D1%81%D0%BD%D0%BE%D0%BA%D0%B0%20%D1%87%D0%B5%D1%80%D0%BD%D0%B8%D0%BA%D0%B8%20%D0%B8%20%D1%8F%D0%B1%D0%BB%D0%BE%D0%BA&amp;noreask=1&amp;pos=2&amp;rpt=simage&amp;lr=48&amp;uinfo=sw-1423-sh-726-fw-1198-fh-520-pd-1&amp;img_url=http://www.myjane.ru/pics/020910/i1.jpg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images.yandex.ru/yandsearch?p=3&amp;text=%D0%BA%D0%B0%D1%80%D1%82%D0%B8%D0%BD%D0%BA%D0%B8%20%D1%8F%D0%B1%D0%BB%D0%BE%D0%BA%D0%B0&amp;pos=98&amp;uinfo=sw-1423-sh-726-fw-1198-fh-520-pd-1&amp;rpt=simage&amp;img_url=http://www.wallon.ru/_ph/9/326867486.jpg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images.yandex.ru/yandsearch?text=%D0%BA%D0%B0%D1%80%D1%82%D0%B8%D0%BD%D0%BA%D0%B8%20%D1%87%D0%B5%D1%81%D0%BD%D0%BE%D0%BA%D0%B0%20&amp;pos=1&amp;uinfo=sw-1423-sh-726-fw-1198-fh-520-pd-1&amp;rpt=simage&amp;img_url=http://vashe-plodorodie.ru/sites/default/files/images/svu-u-chesnok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source=wiz&amp;uinfo=sw-1423-sh-726-fw-1198-fh-520-pd-1&amp;p=4&amp;text=%D0%BA%D0%B0%D1%80%D1%82%D0%B8%D0%BD%D0%BA%D0%B8%20%D0%BD%D0%B5%D0%B7%D0%B4%D0%BE%D1%80%D0%BE%D0%B2%D0%BE%D0%B3%D0%BE%20%D0%BF%D0%B8%D1%82%D0%B0%D0%BD%D0%B8%D1%8F&amp;noreask=1&amp;pos=131&amp;rpt=simage&amp;lr=48&amp;img_url=http://www.photl.com/images/photos/2008/10/05/0649/wm47570tt.jpg" TargetMode="External"/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hyperlink" Target="http://images.yandex.ru/yandsearch?text=%D0%BA%D0%B0%D1%80%D1%82%D0%B8%D0%BD%D0%BA%D0%B8%20%D0%B7%D0%B4%D0%BE%D1%80%D0%BE%D0%B2%D0%BE%D0%B3%D0%BE%20%D0%BF%D0%B8%D1%82%D0%B0%D0%BD%D0%B8%D1%8F&amp;pos=2&amp;uinfo=sw-1423-sh-726-fw-1198-fh-520-pd-1&amp;rpt=simage&amp;img_url=http://www.greenmama.ru/dn_images/01/59/48/37/1223190641prbig_rfood07.jpg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images.yandex.ru/yandsearch?source=wiz&amp;uinfo=sw-1423-sh-726-fw-1198-fh-520-pd-1&amp;p=1&amp;text=%D0%BA%D0%B0%D1%80%D1%82%D0%B8%D0%BD%D0%BA%D0%B8%20%D0%BD%D0%B5%D0%B7%D0%B4%D0%BE%D1%80%D0%BE%D0%B2%D0%BE%D0%B3%D0%BE%20%D0%BF%D0%B8%D1%82%D0%B0%D0%BD%D0%B8%D1%8F&amp;noreask=1&amp;pos=31&amp;rpt=simage&amp;lr=48&amp;img_url=http://3.bp.blogspot.com/_HCp7YYkMOkU/TKkeQdYK0pI/AAAAAAAACf8/uVCAgfDpS5E/s400/unhealthy-food.jpg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images.yandex.ru/yandsearch?source=wiz&amp;uinfo=sw-1423-sh-726-fw-1198-fh-520-pd-1&amp;text=%D0%BA%D0%B0%D1%80%D1%82%D0%B8%D0%BD%D0%BA%D0%B8%20%D0%BD%D0%B5%D0%B7%D0%B4%D0%BE%D1%80%D0%BE%D0%B2%D0%BE%D0%B3%D0%BE%20%D0%BF%D0%B8%D1%82%D0%B0%D0%BD%D0%B8%D1%8F&amp;noreask=1&amp;pos=16&amp;lr=48&amp;rpt=simage&amp;img_url=http://moikompas.ru/img/compas/2008-07-23/foodpoisoning/14500750.jpg" TargetMode="External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ages.yandex.ru/yandsearch?p=3&amp;text=%D0%BA%D0%B0%D1%80%D1%82%D0%B8%D0%BD%D0%BA%D0%B8%20%D0%B7%D0%B4%D0%BE%D1%80%D0%BE%D0%B2%D0%BE%D0%B3%D0%BE%20%D0%BF%D0%B8%D1%82%D0%B0%D0%BD%D0%B8%D1%8F&amp;pos=108&amp;uinfo=sw-1423-sh-726-fw-1198-fh-520-pd-1&amp;rpt=simage&amp;img_url=http://img15.nnm.ru/7/8/4/f/5/3a25e2105ca769b1e49cab644b8.jpg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Здоровое питание.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929066"/>
            <a:ext cx="8458200" cy="914400"/>
          </a:xfrm>
        </p:spPr>
        <p:txBody>
          <a:bodyPr/>
          <a:lstStyle/>
          <a:p>
            <a:r>
              <a:rPr lang="ru-RU" dirty="0" smtClean="0"/>
              <a:t>Здоровое питание- здоровый школьник.</a:t>
            </a:r>
            <a:endParaRPr lang="ru-RU" dirty="0"/>
          </a:p>
        </p:txBody>
      </p:sp>
      <p:pic>
        <p:nvPicPr>
          <p:cNvPr id="6" name="~PP1449.WAV">
            <a:hlinkClick r:id="" action="ppaction://media"/>
          </p:cNvPr>
          <p:cNvPicPr>
            <a:picLocks noRot="1" noChangeAspect="1"/>
          </p:cNvPicPr>
          <p:nvPr>
            <a:wavAudioFile r:embed="rId1" name="~PP1449.WAV"/>
          </p:nvPr>
        </p:nvPicPr>
        <p:blipFill>
          <a:blip r:embed="rId3" cstate="print"/>
          <a:stretch>
            <a:fillRect/>
          </a:stretch>
        </p:blipFill>
        <p:spPr>
          <a:xfrm>
            <a:off x="8715404" y="6215082"/>
            <a:ext cx="285752" cy="3048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2852"/>
            <a:ext cx="7772400" cy="642942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Основные правила здорового питания школьников:</a:t>
            </a:r>
            <a:br>
              <a:rPr lang="ru-RU" sz="3100" dirty="0" smtClean="0"/>
            </a:br>
            <a:r>
              <a:rPr lang="ru-RU" sz="3100" dirty="0" smtClean="0"/>
              <a:t>1-2 раза в неделю ребенку желательно есть рыбу;</a:t>
            </a:r>
            <a:br>
              <a:rPr lang="ru-RU" sz="3100" dirty="0" smtClean="0"/>
            </a:br>
            <a:r>
              <a:rPr lang="ru-RU" sz="3100" dirty="0" smtClean="0"/>
              <a:t>1 раз в неделю – красное мясо (такое, как говядина);</a:t>
            </a:r>
            <a:br>
              <a:rPr lang="ru-RU" sz="3100" dirty="0" smtClean="0"/>
            </a:br>
            <a:r>
              <a:rPr lang="ru-RU" sz="3100" dirty="0" smtClean="0"/>
              <a:t>1-2 раза в неделю ребенок должен есть бобовые или такие блюда, как фаршированные овощи;</a:t>
            </a:r>
            <a:br>
              <a:rPr lang="ru-RU" sz="3100" dirty="0" smtClean="0"/>
            </a:br>
            <a:r>
              <a:rPr lang="ru-RU" sz="3100" dirty="0" smtClean="0"/>
              <a:t>в остальные дни ребенку можно давать белое мясо (например, курицу) или блюда, приготовленные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42852"/>
            <a:ext cx="7772400" cy="671514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Полезные напитки.</a:t>
            </a:r>
            <a:r>
              <a:rPr lang="ru-RU" dirty="0" smtClean="0"/>
              <a:t> В качестве самых подходящих напитков для школьников молоко и вода - поскольку они не разрушают их зубов. Соки обладают повышенной кислотностью и содержат высокий процент сахара (даже в натуральных соках мы находим природные сахара).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772400" cy="6154758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0000"/>
                </a:solidFill>
              </a:rPr>
              <a:t>Здоровье</a:t>
            </a:r>
            <a:r>
              <a:rPr lang="ru-RU" sz="3100" dirty="0" smtClean="0"/>
              <a:t> в первую очередь завит от правильного питания школьника. И режима приёма пищи.</a:t>
            </a:r>
            <a:br>
              <a:rPr lang="ru-RU" sz="3100" dirty="0" smtClean="0"/>
            </a:br>
            <a:r>
              <a:rPr lang="ru-RU" sz="3100" dirty="0" smtClean="0"/>
              <a:t>Оптимальным принято считать четырехразовое питание, с перерывами в четыре часа в одно и то же время. Завтрак должен составлять 25% всего суточного рациона, обед – 35%, полдник – 15%, а ужин – 25%. Последний прием пищи должен происходить за 3 часа до сна.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2547938"/>
            <a:ext cx="7923241" cy="3810020"/>
          </a:xfrm>
        </p:spPr>
        <p:txBody>
          <a:bodyPr>
            <a:noAutofit/>
          </a:bodyPr>
          <a:lstStyle/>
          <a:p>
            <a:r>
              <a:rPr lang="ru-RU" dirty="0" smtClean="0"/>
              <a:t>Здоровое питание - это постоянное употребление биологически активных продуктов. Наиболее важнейшими из них, которые входят в первую десятку, являются: мёд, орехи, куриные яйца, молочно - кислые продукты, яблоки, черника и чеснок.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Залог здорового питания.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3050"/>
            <a:ext cx="7686700" cy="941372"/>
          </a:xfrm>
        </p:spPr>
        <p:txBody>
          <a:bodyPr/>
          <a:lstStyle/>
          <a:p>
            <a:r>
              <a:rPr lang="ru-RU" dirty="0" smtClean="0"/>
              <a:t>Мёд и Орехи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857232"/>
            <a:ext cx="4071966" cy="1857388"/>
          </a:xfrm>
        </p:spPr>
        <p:txBody>
          <a:bodyPr>
            <a:normAutofit fontScale="47500" lnSpcReduction="20000"/>
          </a:bodyPr>
          <a:lstStyle/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r>
              <a:rPr lang="ru-RU" sz="2200" b="1" dirty="0" smtClean="0"/>
              <a:t>Мёд– содержит витамины  В2, В3, В5, В6, В12, Н (биотип), Е, К, С, РР, он  нормализует работу многих внутренних органов, улучшает </a:t>
            </a:r>
            <a:r>
              <a:rPr lang="ru-RU" sz="2200" dirty="0" smtClean="0"/>
              <a:t>состав крови, повышает иммунитет, является мощным источником энергии, предохраняет организм от преждевременного старения.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285860"/>
            <a:ext cx="3762404" cy="923940"/>
          </a:xfrm>
        </p:spPr>
        <p:txBody>
          <a:bodyPr>
            <a:normAutofit lnSpcReduction="10000"/>
          </a:bodyPr>
          <a:lstStyle/>
          <a:p>
            <a:r>
              <a:rPr lang="ru-RU" sz="1400" dirty="0" smtClean="0"/>
              <a:t>Орехи- содержат витамины А, D, Е, В1, В2 и другие. улучшает работу нервной системы, сердца, печени и других органов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Содержимое 4" descr="http://img1.liveinternet.ru/images/attach/c/6/90/418/90418485_large_d7358f367e5cb4d71be15f7f2aa4ad26.jpg">
            <a:hlinkClick r:id="rId2"/>
          </p:cNvPr>
          <p:cNvPicPr>
            <a:picLocks noGr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000372"/>
            <a:ext cx="3857652" cy="3655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www.ru-med.com.ua/photos/publish/1531.jpg">
            <a:hlinkClick r:id="rId4"/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89" y="2571744"/>
            <a:ext cx="3784283" cy="28575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Куриные яйца и молочные и кисло- молочные продукты.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400" dirty="0" smtClean="0"/>
              <a:t>Куриное яйцо обеспечивает наш организм белком и необходимыми витаминами, аминокислотами.</a:t>
            </a:r>
            <a:endParaRPr lang="ru-RU" sz="1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500042"/>
            <a:ext cx="3733800" cy="1857388"/>
          </a:xfrm>
        </p:spPr>
        <p:txBody>
          <a:bodyPr/>
          <a:lstStyle/>
          <a:p>
            <a:r>
              <a:rPr lang="ru-RU" sz="1400" dirty="0" smtClean="0"/>
              <a:t>Молочные и кисло- молочные продукты содержат- полезно и в первую очередь содержанием кальция, лактозы, витаминами В1, В2, фосфором, железом, йодом, другими полезными элементами и, бесспорно, способствует укреплению иммунитета и сердечно- сосудистой системы. </a:t>
            </a:r>
            <a:endParaRPr lang="ru-RU" sz="1400" dirty="0"/>
          </a:p>
        </p:txBody>
      </p:sp>
      <p:pic>
        <p:nvPicPr>
          <p:cNvPr id="7" name="Picture 2" descr="http://buyreklama.ru/moskva/photos/15115498/yayco_derevenskoe_63121.jpeg">
            <a:hlinkClick r:id="rId2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643050"/>
            <a:ext cx="3625668" cy="3288999"/>
          </a:xfrm>
          <a:prstGeom prst="rect">
            <a:avLst/>
          </a:prstGeom>
          <a:noFill/>
        </p:spPr>
      </p:pic>
      <p:pic>
        <p:nvPicPr>
          <p:cNvPr id="8" name="Содержимое 7" descr="http://zazdorovye.ru/wp-content/uploads/2013/05/moloko-i-osteoporoz.jpg">
            <a:hlinkClick r:id="rId4"/>
          </p:cNvPr>
          <p:cNvPicPr>
            <a:picLocks noGrp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 bwMode="auto">
          <a:xfrm>
            <a:off x="5143504" y="2786058"/>
            <a:ext cx="341630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Яблоки, черника и чеснок.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642918"/>
            <a:ext cx="3729038" cy="709626"/>
          </a:xfrm>
        </p:spPr>
        <p:txBody>
          <a:bodyPr>
            <a:normAutofit fontScale="85000" lnSpcReduction="10000"/>
          </a:bodyPr>
          <a:lstStyle/>
          <a:p>
            <a:r>
              <a:rPr lang="ru-RU" sz="2000" dirty="0" smtClean="0"/>
              <a:t>Яблоки полезны железом.</a:t>
            </a:r>
          </a:p>
          <a:p>
            <a:r>
              <a:rPr lang="ru-RU" sz="2000" dirty="0" smtClean="0"/>
              <a:t>Черника полезна для зрения. 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Чеснок полезен для укрепления иммунитета.</a:t>
            </a:r>
            <a:endParaRPr lang="ru-RU" dirty="0"/>
          </a:p>
        </p:txBody>
      </p:sp>
      <p:pic>
        <p:nvPicPr>
          <p:cNvPr id="7" name="Содержимое 6" descr="http://img1.liveinternet.ru/images/attach/c/1/60/603/60603398_1277114785_293ec66a50ce.jpg">
            <a:hlinkClick r:id="rId2"/>
          </p:cNvPr>
          <p:cNvPicPr>
            <a:picLocks noGr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71612"/>
            <a:ext cx="321471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fruitinfo.ru/data/tradeboard/19337/tradeboards43XxP_img.jpg">
            <a:hlinkClick r:id="rId4"/>
          </p:cNvPr>
          <p:cNvPicPr>
            <a:picLocks noGrp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 bwMode="auto">
          <a:xfrm>
            <a:off x="4648200" y="1717617"/>
            <a:ext cx="4289425" cy="313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indoworld.ru/wallpapers/apples/1/6.jpg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14480" y="3500438"/>
            <a:ext cx="2500330" cy="166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785786" y="428604"/>
          <a:ext cx="7643866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Овал 2"/>
          <p:cNvSpPr/>
          <p:nvPr/>
        </p:nvSpPr>
        <p:spPr>
          <a:xfrm>
            <a:off x="3929058" y="2500306"/>
            <a:ext cx="150019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Основы здорового питания</a:t>
            </a:r>
            <a:endParaRPr lang="ru-RU" sz="1600" b="1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Разница между здоровой и не здоровой пищей.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Здоровое питание.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Не здоровое питание.</a:t>
            </a:r>
            <a:endParaRPr lang="ru-RU" dirty="0"/>
          </a:p>
        </p:txBody>
      </p:sp>
      <p:pic>
        <p:nvPicPr>
          <p:cNvPr id="10" name="Picture 8" descr="http://i081.radikal.ru/1008/37/9b9811537d79.jpg">
            <a:hlinkClick r:id="rId2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85860"/>
            <a:ext cx="3786188" cy="3786188"/>
          </a:xfrm>
          <a:prstGeom prst="rect">
            <a:avLst/>
          </a:prstGeom>
          <a:noFill/>
        </p:spPr>
      </p:pic>
      <p:pic>
        <p:nvPicPr>
          <p:cNvPr id="7" name="Picture 2" descr="http://clip-arts.ru/data/media/60/food_br-024-ead-0024.jpg">
            <a:hlinkClick r:id="rId4"/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571876"/>
            <a:ext cx="1857388" cy="1415152"/>
          </a:xfrm>
          <a:prstGeom prst="rect">
            <a:avLst/>
          </a:prstGeom>
          <a:noFill/>
        </p:spPr>
      </p:pic>
      <p:pic>
        <p:nvPicPr>
          <p:cNvPr id="8" name="Picture 4" descr="http://www.groceryadvice.com/wp-content/uploads/2011/08/unhealthy-foods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9124" y="1071546"/>
            <a:ext cx="4214842" cy="2417473"/>
          </a:xfrm>
          <a:prstGeom prst="rect">
            <a:avLst/>
          </a:prstGeom>
          <a:noFill/>
        </p:spPr>
      </p:pic>
      <p:pic>
        <p:nvPicPr>
          <p:cNvPr id="9" name="Picture 6" descr="http://www.photl.com/images/photos/2008/10/05/0649/wm47570tt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15140" y="3571876"/>
            <a:ext cx="2000264" cy="133351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Витамины требующиеся для здоровья</a:t>
            </a:r>
            <a:endParaRPr lang="ru-RU" dirty="0"/>
          </a:p>
        </p:txBody>
      </p:sp>
      <p:pic>
        <p:nvPicPr>
          <p:cNvPr id="3" name="Picture 10" descr="http://f7.ifotki.info/org/c66f735e11b3bb475412d47e9c5aadbe5f39067741783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428736"/>
            <a:ext cx="4357718" cy="435771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169</TotalTime>
  <Words>398</Words>
  <Application>Microsoft Office PowerPoint</Application>
  <PresentationFormat>Экран (4:3)</PresentationFormat>
  <Paragraphs>37</Paragraphs>
  <Slides>11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Franklin Gothic Book</vt:lpstr>
      <vt:lpstr>Franklin Gothic Medium</vt:lpstr>
      <vt:lpstr>Wingdings 2</vt:lpstr>
      <vt:lpstr>Трек</vt:lpstr>
      <vt:lpstr>Здоровое питание.</vt:lpstr>
      <vt:lpstr>Здоровье в первую очередь завит от правильного питания школьника. И режима приёма пищи. Оптимальным принято считать четырехразовое питание, с перерывами в четыре часа в одно и то же время. Завтрак должен составлять 25% всего суточного рациона, обед – 35%, полдник – 15%, а ужин – 25%. Последний прием пищи должен происходить за 3 часа до сна.   </vt:lpstr>
      <vt:lpstr>Залог здорового питания.</vt:lpstr>
      <vt:lpstr>Мёд и Орехи</vt:lpstr>
      <vt:lpstr>Куриные яйца и молочные и кисло- молочные продукты.</vt:lpstr>
      <vt:lpstr>Яблоки, черника и чеснок.</vt:lpstr>
      <vt:lpstr>Презентация PowerPoint</vt:lpstr>
      <vt:lpstr>Разница между здоровой и не здоровой пищей.</vt:lpstr>
      <vt:lpstr>Витамины требующиеся для здоровья</vt:lpstr>
      <vt:lpstr>Основные правила здорового питания школьников: 1-2 раза в неделю ребенку желательно есть рыбу; 1 раз в неделю – красное мясо (такое, как говядина); 1-2 раза в неделю ребенок должен есть бобовые или такие блюда, как фаршированные овощи; в остальные дни ребенку можно давать белое мясо (например, курицу) или блюда, приготовленные    </vt:lpstr>
      <vt:lpstr>Полезные напитки. В качестве самых подходящих напитков для школьников молоко и вода - поскольку они не разрушают их зубов. Соки обладают повышенной кислотностью и содержат высокий процент сахара (даже в натуральных соках мы находим природные сахара).   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Здоровое питание.</dc:title>
  <dc:creator>User</dc:creator>
  <cp:lastModifiedBy>Direktor</cp:lastModifiedBy>
  <cp:revision>21</cp:revision>
  <dcterms:created xsi:type="dcterms:W3CDTF">2013-10-06T15:17:48Z</dcterms:created>
  <dcterms:modified xsi:type="dcterms:W3CDTF">2020-06-07T08:32:39Z</dcterms:modified>
</cp:coreProperties>
</file>